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62" r:id="rId4"/>
    <p:sldId id="263" r:id="rId5"/>
    <p:sldId id="264" r:id="rId6"/>
    <p:sldId id="270" r:id="rId7"/>
    <p:sldId id="271" r:id="rId8"/>
    <p:sldId id="265" r:id="rId9"/>
    <p:sldId id="274" r:id="rId10"/>
    <p:sldId id="266" r:id="rId11"/>
    <p:sldId id="272" r:id="rId12"/>
    <p:sldId id="273" r:id="rId13"/>
    <p:sldId id="267" r:id="rId14"/>
    <p:sldId id="268" r:id="rId15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ey Serdtse" userId="f9061a1e-4afc-40d9-bc73-6c37d2040f22" providerId="ADAL" clId="{268AB2D2-E84D-4E1C-ADFE-8BFF898D3F46}"/>
    <pc:docChg chg="modSld">
      <pc:chgData name="Alexey Serdtse" userId="f9061a1e-4afc-40d9-bc73-6c37d2040f22" providerId="ADAL" clId="{268AB2D2-E84D-4E1C-ADFE-8BFF898D3F46}" dt="2024-11-28T05:14:09.988" v="0" actId="14100"/>
      <pc:docMkLst>
        <pc:docMk/>
      </pc:docMkLst>
      <pc:sldChg chg="modSp mod">
        <pc:chgData name="Alexey Serdtse" userId="f9061a1e-4afc-40d9-bc73-6c37d2040f22" providerId="ADAL" clId="{268AB2D2-E84D-4E1C-ADFE-8BFF898D3F46}" dt="2024-11-28T05:14:09.988" v="0" actId="14100"/>
        <pc:sldMkLst>
          <pc:docMk/>
          <pc:sldMk cId="103168810" sldId="260"/>
        </pc:sldMkLst>
        <pc:picChg chg="mod">
          <ac:chgData name="Alexey Serdtse" userId="f9061a1e-4afc-40d9-bc73-6c37d2040f22" providerId="ADAL" clId="{268AB2D2-E84D-4E1C-ADFE-8BFF898D3F46}" dt="2024-11-28T05:14:09.988" v="0" actId="14100"/>
          <ac:picMkLst>
            <pc:docMk/>
            <pc:sldMk cId="103168810" sldId="260"/>
            <ac:picMk id="10" creationId="{D374D1A1-F6BC-16B8-7BB5-6EF136C2F30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CA1C6-8A1B-BC55-75AF-3CD302E818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FC624C-F895-4154-48D4-CB841C417A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2C0ED-29F9-1574-4EF7-346F7B439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E920C-CEE5-4964-B8B6-A8B759F037DE}" type="datetimeFigureOut">
              <a:rPr lang="LID4096" smtClean="0"/>
              <a:t>12/12/2024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AC60F-C543-AA7A-B47F-810BEB76C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0E1AF-3515-A5C3-26C7-A4CCFAEED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C1E99-4FF2-4A7C-87B8-5C9B1E3B647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81583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EFFCD-63B7-B755-5FF6-5B3600B2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EFDBB3-D4DF-D8C6-6143-E1D2699072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7240C-F742-6367-CC99-6A154D931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E920C-CEE5-4964-B8B6-A8B759F037DE}" type="datetimeFigureOut">
              <a:rPr lang="LID4096" smtClean="0"/>
              <a:t>12/12/2024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A5182-51B3-E248-2EE9-9DA2B89E6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2E8A3-68FD-12EA-5BF6-64EFA4943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C1E99-4FF2-4A7C-87B8-5C9B1E3B647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41512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C10A4C-AB28-54EC-AF4B-EAC192054E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01C5AF-8212-CD2D-735E-251F791168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024C1-4993-670A-64B1-5B523916C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E920C-CEE5-4964-B8B6-A8B759F037DE}" type="datetimeFigureOut">
              <a:rPr lang="LID4096" smtClean="0"/>
              <a:t>12/12/2024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5F8FF-7478-9644-C361-99219E838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B7714-3A7D-B653-DB37-0B7EBA22E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C1E99-4FF2-4A7C-87B8-5C9B1E3B647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70376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82125-E3C1-55AD-AD98-A2ED6E4A3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7252-D769-5FA8-94A8-77C9551BC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9C52C-BAD8-B50B-0AEA-4254CEB8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E920C-CEE5-4964-B8B6-A8B759F037DE}" type="datetimeFigureOut">
              <a:rPr lang="LID4096" smtClean="0"/>
              <a:t>12/12/2024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1C621-0A44-A560-B54C-01ADBF396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FBE84E-D2EE-7357-46BA-97E8120FC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C1E99-4FF2-4A7C-87B8-5C9B1E3B647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4296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268F2-1104-D95B-7488-19B20999E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D975D-7401-68F1-B9CF-485CF2083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6DA12-4455-9D87-DDF2-8FE586E07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E920C-CEE5-4964-B8B6-A8B759F037DE}" type="datetimeFigureOut">
              <a:rPr lang="LID4096" smtClean="0"/>
              <a:t>12/12/2024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A7B2D-A6CA-A27A-A41A-0A19E5EC8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B95C4-C255-1918-AC52-E1F8A083A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C1E99-4FF2-4A7C-87B8-5C9B1E3B647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25994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3CB89-03E0-D584-EB9E-684195A5B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D3B7D-0996-A7D9-8C9C-C1B5406FC0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CD4DF4-FA0D-24F0-42BB-1633E90B16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C0DD5-722C-5E7B-6071-62C683E7E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E920C-CEE5-4964-B8B6-A8B759F037DE}" type="datetimeFigureOut">
              <a:rPr lang="LID4096" smtClean="0"/>
              <a:t>12/12/2024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DBD06E-FCB4-E3C7-3126-A5EBAA1E5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4B16E4-22A9-9342-3547-E52D5AB87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C1E99-4FF2-4A7C-87B8-5C9B1E3B647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56431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173AE-F77B-F5FD-B426-0370671ED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43A7C3-D336-DA03-6BBA-BAB72C63C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974E3A-01EE-0C93-69D6-181180A08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E333A8-3FD9-4251-8127-8B51BE0385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241ED5-6BBA-5883-355C-611B8C41DE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FBC8CB-18CC-6FF3-52EF-0F1810C7A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E920C-CEE5-4964-B8B6-A8B759F037DE}" type="datetimeFigureOut">
              <a:rPr lang="LID4096" smtClean="0"/>
              <a:t>12/12/2024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2D4F07-6192-7DA8-BB24-CB846922C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B1CCB-2281-7098-F169-226B3FA29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C1E99-4FF2-4A7C-87B8-5C9B1E3B647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99180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D32DD-38FF-8B45-0775-708FB1DC4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C86768-8ABB-4177-7BAC-09D834EB4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E920C-CEE5-4964-B8B6-A8B759F037DE}" type="datetimeFigureOut">
              <a:rPr lang="LID4096" smtClean="0"/>
              <a:t>12/12/2024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ED1F97-1E30-B1EC-9BB3-1B9A8200E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B49461-4793-4539-EC37-E53E3EEA9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C1E99-4FF2-4A7C-87B8-5C9B1E3B647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40544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21EF5A-3172-C1D8-A08D-A1C9D3EDD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E920C-CEE5-4964-B8B6-A8B759F037DE}" type="datetimeFigureOut">
              <a:rPr lang="LID4096" smtClean="0"/>
              <a:t>12/12/2024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F85DE2-7FF3-EB72-D7C8-0DA08B766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CBE3C-D6A7-6A50-F69D-9E30D7FDE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C1E99-4FF2-4A7C-87B8-5C9B1E3B647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73824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AEC25-B36B-6C61-1375-E00AE8B0C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76385-F7B8-17B0-ADEB-DF8E7AAB3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CBB00D-73F8-CE41-D2AD-3581F962B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BEF0A-EC17-3ED5-FF85-A252C1627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E920C-CEE5-4964-B8B6-A8B759F037DE}" type="datetimeFigureOut">
              <a:rPr lang="LID4096" smtClean="0"/>
              <a:t>12/12/2024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AE5C11-4D95-31DC-1ACA-56A275F23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F612A-F705-7C05-93B4-ECD5EAA62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C1E99-4FF2-4A7C-87B8-5C9B1E3B647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50566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B9412-FF6E-1229-92B0-CA78C3CC4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78AA60-8B85-4C64-AB2E-7D5E7A537D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B88337-376E-A4A1-E6D1-7EA80ED26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BE75F-EF48-9985-27C9-6E9BA09FB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E920C-CEE5-4964-B8B6-A8B759F037DE}" type="datetimeFigureOut">
              <a:rPr lang="LID4096" smtClean="0"/>
              <a:t>12/12/2024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01C4D5-F590-261E-F2A3-C9F74D064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766080-24B2-F1D6-8831-636890913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C1E99-4FF2-4A7C-87B8-5C9B1E3B647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69722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677FAA-5BD5-AB54-A1C2-BD84CC622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E1B747-262E-8A30-B9DE-E1645C679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F2A104-3CB1-4617-BE4D-19F0A11CF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E920C-CEE5-4964-B8B6-A8B759F037DE}" type="datetimeFigureOut">
              <a:rPr lang="LID4096" smtClean="0"/>
              <a:t>12/12/2024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8D028-8639-DD05-2867-539F70013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1D9CF-4BAB-5EAB-2CCE-AB593E486D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2C1E99-4FF2-4A7C-87B8-5C9B1E3B647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1019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A05AE9-34C8-C425-9A54-C4500DB98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367" y="5243267"/>
            <a:ext cx="9198864" cy="5710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 dirty="0">
                <a:solidFill>
                  <a:schemeClr val="tx2"/>
                </a:solidFill>
              </a:rPr>
              <a:t>Final Project by: </a:t>
            </a:r>
            <a:r>
              <a:rPr lang="en-US" sz="3000" dirty="0" err="1">
                <a:solidFill>
                  <a:schemeClr val="tx2"/>
                </a:solidFill>
              </a:rPr>
              <a:t>Zvi</a:t>
            </a:r>
            <a:r>
              <a:rPr lang="en-US" sz="3000" dirty="0">
                <a:solidFill>
                  <a:schemeClr val="tx2"/>
                </a:solidFill>
              </a:rPr>
              <a:t> </a:t>
            </a:r>
            <a:r>
              <a:rPr lang="en-US" sz="3000" dirty="0" err="1">
                <a:solidFill>
                  <a:schemeClr val="tx2"/>
                </a:solidFill>
              </a:rPr>
              <a:t>Amosi</a:t>
            </a:r>
            <a:r>
              <a:rPr lang="en-US" sz="3000" dirty="0">
                <a:solidFill>
                  <a:schemeClr val="tx2"/>
                </a:solidFill>
              </a:rPr>
              <a:t> and Alexey Serdtse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6293F9-A840-B739-4C9C-D6C1CBC075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030" b="6277"/>
          <a:stretch/>
        </p:blipFill>
        <p:spPr>
          <a:xfrm>
            <a:off x="-1" y="11"/>
            <a:ext cx="12192001" cy="4041514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24" name="Freeform: Shape 23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71B935-766C-D23A-516C-E4FCF85FB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67" y="4481253"/>
            <a:ext cx="9198865" cy="6992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solidFill>
                  <a:schemeClr val="tx2"/>
                </a:solidFill>
              </a:rPr>
              <a:t>Big Data Engineering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617DE5-A83A-6F8C-3C57-E19EE560A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6652" y="5853600"/>
            <a:ext cx="1762299" cy="105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94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E85B0-F87F-415D-B0C9-4EF6EE1CC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2826279" cy="7874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b="1" dirty="0"/>
              <a:t>Import Data To Archive Buckets</a:t>
            </a:r>
            <a:endParaRPr lang="en-IL" sz="28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9D9E2B-B7BC-43E0-AD82-44446295BE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6933" y="2777166"/>
            <a:ext cx="7873372" cy="293793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17C518-6D4A-4710-AC8A-B0B0B2E54B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1473200"/>
            <a:ext cx="2826278" cy="439578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b="1" dirty="0"/>
              <a:t>Scraping Mechanism</a:t>
            </a:r>
            <a:r>
              <a:rPr lang="en-US" dirty="0"/>
              <a:t>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 scrapper iterates over all providers and branch daily data. Using BS4, Selenium and Chrome web driver.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Extracts pricing data and stores it in a </a:t>
            </a:r>
            <a:r>
              <a:rPr lang="en-US" dirty="0">
                <a:solidFill>
                  <a:srgbClr val="FF0000"/>
                </a:solidFill>
              </a:rPr>
              <a:t>“</a:t>
            </a:r>
            <a:r>
              <a:rPr lang="en-US" i="1" dirty="0">
                <a:solidFill>
                  <a:srgbClr val="FF0000"/>
                </a:solidFill>
              </a:rPr>
              <a:t>prices” bucket</a:t>
            </a:r>
            <a:r>
              <a:rPr lang="en-US" dirty="0">
                <a:solidFill>
                  <a:srgbClr val="FF0000"/>
                </a:solidFill>
              </a:rPr>
              <a:t>.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i="1" dirty="0">
                <a:solidFill>
                  <a:srgbClr val="FF0000"/>
                </a:solidFill>
              </a:rPr>
              <a:t>Only new files!</a:t>
            </a:r>
          </a:p>
          <a:p>
            <a:pPr>
              <a:lnSpc>
                <a:spcPct val="100000"/>
              </a:lnSpc>
            </a:pPr>
            <a:r>
              <a:rPr lang="en-US" b="1" dirty="0"/>
              <a:t>Data Format</a:t>
            </a:r>
            <a:r>
              <a:rPr lang="en-US" dirty="0"/>
              <a:t>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 is saved in </a:t>
            </a:r>
            <a:r>
              <a:rPr lang="en-US" i="1" dirty="0">
                <a:solidFill>
                  <a:srgbClr val="FF0000"/>
                </a:solidFill>
              </a:rPr>
              <a:t>Parquet files </a:t>
            </a:r>
            <a:r>
              <a:rPr lang="en-US" dirty="0"/>
              <a:t>with Snappy compression for efficient storage and retrieval.</a:t>
            </a:r>
          </a:p>
          <a:p>
            <a:pPr>
              <a:lnSpc>
                <a:spcPct val="100000"/>
              </a:lnSpc>
            </a:pPr>
            <a:r>
              <a:rPr lang="en-US" b="1" dirty="0"/>
              <a:t>Orchestration</a:t>
            </a:r>
            <a:r>
              <a:rPr lang="en-US" dirty="0"/>
              <a:t>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Automated with </a:t>
            </a:r>
            <a:r>
              <a:rPr lang="en-US" i="1" dirty="0">
                <a:solidFill>
                  <a:srgbClr val="FF0000"/>
                </a:solidFill>
              </a:rPr>
              <a:t>Airflow</a:t>
            </a:r>
            <a:r>
              <a:rPr lang="en-US" i="1" dirty="0"/>
              <a:t>,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dirty="0"/>
              <a:t>ensuring a scheduled daily run.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A35B0-2DF1-4222-B429-EE6AB1915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214" y="567267"/>
            <a:ext cx="4459091" cy="176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037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EE4627-9B78-44D3-90BB-E5670DA4E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1" y="457200"/>
            <a:ext cx="3929061" cy="889000"/>
          </a:xfrm>
        </p:spPr>
        <p:txBody>
          <a:bodyPr>
            <a:normAutofit/>
          </a:bodyPr>
          <a:lstStyle/>
          <a:p>
            <a:pPr algn="ctr"/>
            <a:r>
              <a:rPr lang="en-US" sz="2500" b="1" dirty="0"/>
              <a:t>Pipeline – 1: </a:t>
            </a:r>
            <a:br>
              <a:rPr lang="en-US" sz="2500" dirty="0"/>
            </a:br>
            <a:r>
              <a:rPr lang="en-US" sz="2300" i="1" dirty="0"/>
              <a:t>Prepare data for ML</a:t>
            </a:r>
            <a:endParaRPr lang="en-IL" sz="2300" i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22184D-B33E-4C44-A4E3-D55D390C12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1532466"/>
            <a:ext cx="3929060" cy="4353455"/>
          </a:xfrm>
        </p:spPr>
        <p:txBody>
          <a:bodyPr>
            <a:normAutofit fontScale="70000" lnSpcReduction="20000"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Read streams of “Prices” and “</a:t>
            </a:r>
            <a:r>
              <a:rPr lang="en-US" dirty="0" err="1"/>
              <a:t>Snifim</a:t>
            </a:r>
            <a:r>
              <a:rPr lang="en-US" dirty="0"/>
              <a:t>” and gets data from “</a:t>
            </a:r>
            <a:r>
              <a:rPr lang="en-US" dirty="0" err="1"/>
              <a:t>Reshatot</a:t>
            </a:r>
            <a:r>
              <a:rPr lang="en-US" dirty="0"/>
              <a:t>”.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Enrich dataset by broadcast join between the datasets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Filters for specific columns from both datasets.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Ensure clean data: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itemcode</a:t>
            </a:r>
            <a:r>
              <a:rPr lang="en-US" dirty="0"/>
              <a:t>” is not null.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last_update_date</a:t>
            </a:r>
            <a:r>
              <a:rPr lang="en-US" dirty="0"/>
              <a:t>” is not null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Add columns: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days_since_last_price_update</a:t>
            </a:r>
            <a:r>
              <a:rPr lang="en-US" dirty="0"/>
              <a:t>”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is_price_update_stale</a:t>
            </a:r>
            <a:r>
              <a:rPr lang="en-US" dirty="0"/>
              <a:t>”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“snapshot”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snapshot_month</a:t>
            </a:r>
            <a:r>
              <a:rPr lang="en-US" dirty="0"/>
              <a:t>”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snapshot_quarter</a:t>
            </a:r>
            <a:r>
              <a:rPr lang="en-US" dirty="0"/>
              <a:t>”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is_weekend</a:t>
            </a:r>
            <a:r>
              <a:rPr lang="en-US" dirty="0"/>
              <a:t>”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Snifim</a:t>
            </a:r>
            <a:r>
              <a:rPr lang="en-US" dirty="0"/>
              <a:t> description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D50891-5E4F-470F-96C4-9026C3FA1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32466"/>
            <a:ext cx="3429479" cy="29817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405522-1392-4F6B-9A59-0C5727205E21}"/>
              </a:ext>
            </a:extLst>
          </p:cNvPr>
          <p:cNvSpPr txBox="1"/>
          <p:nvPr/>
        </p:nvSpPr>
        <p:spPr>
          <a:xfrm>
            <a:off x="6096000" y="4580466"/>
            <a:ext cx="3327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/>
              <a:t>Ensure both topics exists in </a:t>
            </a:r>
            <a:r>
              <a:rPr lang="en-US" sz="1400" i="1" dirty="0" err="1"/>
              <a:t>kafka</a:t>
            </a:r>
            <a:endParaRPr lang="en-US" sz="1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/>
              <a:t>Read new data only</a:t>
            </a:r>
            <a:endParaRPr lang="en-IL" sz="1400" i="1" dirty="0"/>
          </a:p>
        </p:txBody>
      </p:sp>
    </p:spTree>
    <p:extLst>
      <p:ext uri="{BB962C8B-B14F-4D97-AF65-F5344CB8AC3E}">
        <p14:creationId xmlns:p14="http://schemas.microsoft.com/office/powerpoint/2010/main" val="2549910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EE4627-9B78-44D3-90BB-E5670DA4E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1" y="457200"/>
            <a:ext cx="3929061" cy="889000"/>
          </a:xfrm>
        </p:spPr>
        <p:txBody>
          <a:bodyPr>
            <a:normAutofit/>
          </a:bodyPr>
          <a:lstStyle/>
          <a:p>
            <a:pPr algn="ctr"/>
            <a:r>
              <a:rPr lang="en-US" sz="2500" b="1" dirty="0"/>
              <a:t>Pipeline – 4: </a:t>
            </a:r>
            <a:br>
              <a:rPr lang="en-US" sz="2500" dirty="0"/>
            </a:br>
            <a:r>
              <a:rPr lang="en-US" sz="2300" i="1" dirty="0"/>
              <a:t>Zip all files older than 7 days</a:t>
            </a:r>
            <a:endParaRPr lang="en-IL" sz="2300" i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22184D-B33E-4C44-A4E3-D55D390C12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32466"/>
            <a:ext cx="6348411" cy="4353455"/>
          </a:xfrm>
        </p:spPr>
        <p:txBody>
          <a:bodyPr>
            <a:normAutofit/>
          </a:bodyPr>
          <a:lstStyle/>
          <a:p>
            <a:r>
              <a:rPr lang="en-US" b="1" dirty="0"/>
              <a:t>Steps:</a:t>
            </a:r>
          </a:p>
          <a:p>
            <a:r>
              <a:rPr lang="en-US" b="1" dirty="0"/>
              <a:t>	Identify Buckets: </a:t>
            </a:r>
            <a:r>
              <a:rPr lang="en-US" dirty="0"/>
              <a:t>Focus on </a:t>
            </a:r>
            <a:r>
              <a:rPr lang="en-US" b="1" dirty="0"/>
              <a:t>"prices"</a:t>
            </a:r>
            <a:r>
              <a:rPr lang="en-US" dirty="0"/>
              <a:t> and </a:t>
            </a:r>
            <a:r>
              <a:rPr lang="en-US" b="1" dirty="0"/>
              <a:t>"snifim"</a:t>
            </a:r>
            <a:r>
              <a:rPr lang="en-US" dirty="0"/>
              <a:t> buckets.</a:t>
            </a:r>
          </a:p>
          <a:p>
            <a:r>
              <a:rPr lang="en-US" b="1" dirty="0"/>
              <a:t>	File Age Check: </a:t>
            </a:r>
            <a:r>
              <a:rPr lang="en-US" dirty="0"/>
              <a:t>Locate files older than </a:t>
            </a:r>
            <a:r>
              <a:rPr lang="en-US" b="1" dirty="0"/>
              <a:t>7 days</a:t>
            </a:r>
            <a:r>
              <a:rPr lang="en-US" dirty="0"/>
              <a:t>.</a:t>
            </a:r>
          </a:p>
          <a:p>
            <a:r>
              <a:rPr lang="en-US" b="1" dirty="0"/>
              <a:t>	Archive Old Files: </a:t>
            </a:r>
            <a:r>
              <a:rPr lang="en-US" dirty="0"/>
              <a:t>Move identified files into a </a:t>
            </a:r>
            <a:r>
              <a:rPr lang="en-US" b="1" dirty="0"/>
              <a:t>zip archive</a:t>
            </a:r>
            <a:r>
              <a:rPr lang="en-US" dirty="0"/>
              <a:t> for 	compression.</a:t>
            </a:r>
          </a:p>
          <a:p>
            <a:r>
              <a:rPr lang="en-US" b="1" dirty="0"/>
              <a:t>	Outcome: </a:t>
            </a:r>
            <a:r>
              <a:rPr lang="en-US" dirty="0"/>
              <a:t>Minimize storage usage and reduce costs.</a:t>
            </a:r>
          </a:p>
        </p:txBody>
      </p:sp>
    </p:spTree>
    <p:extLst>
      <p:ext uri="{BB962C8B-B14F-4D97-AF65-F5344CB8AC3E}">
        <p14:creationId xmlns:p14="http://schemas.microsoft.com/office/powerpoint/2010/main" val="5180548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F4A62B4-A861-429A-A14F-6AF76CA99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971874" cy="37536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8A387C8E-63AD-4B27-B1CE-620FCF3C3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Github Repository</a:t>
            </a:r>
            <a:endParaRPr lang="en-IL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D9AFB06-FA2D-40A6-8828-3F4F6B6CA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215" y="1508786"/>
            <a:ext cx="2440517" cy="24405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035519-E8C6-4608-9FCC-2F90A2AE6A06}"/>
              </a:ext>
            </a:extLst>
          </p:cNvPr>
          <p:cNvSpPr txBox="1"/>
          <p:nvPr/>
        </p:nvSpPr>
        <p:spPr>
          <a:xfrm>
            <a:off x="762001" y="5664200"/>
            <a:ext cx="6971874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Link to repository:</a:t>
            </a:r>
            <a:br>
              <a:rPr lang="en-US" dirty="0"/>
            </a:br>
            <a:r>
              <a:rPr lang="en-US" i="1" dirty="0"/>
              <a:t>https://github.com/zamosi/final_project_CDE_prices</a:t>
            </a:r>
            <a:endParaRPr lang="en-IL" i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421E7FA-A2D1-4128-84F0-536A60665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0250" y="3788436"/>
            <a:ext cx="1572446" cy="88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568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C90700-D8DD-4641-8CFC-B1A377714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72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C4D339-C445-FA7A-08D5-C4C66BCC22FB}"/>
              </a:ext>
            </a:extLst>
          </p:cNvPr>
          <p:cNvCxnSpPr>
            <a:cxnSpLocks/>
          </p:cNvCxnSpPr>
          <p:nvPr/>
        </p:nvCxnSpPr>
        <p:spPr>
          <a:xfrm>
            <a:off x="2249424" y="832104"/>
            <a:ext cx="0" cy="5193792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F2D16AD-90CA-950C-703D-4C17D5B13312}"/>
              </a:ext>
            </a:extLst>
          </p:cNvPr>
          <p:cNvSpPr txBox="1"/>
          <p:nvPr/>
        </p:nvSpPr>
        <p:spPr>
          <a:xfrm>
            <a:off x="237744" y="3075057"/>
            <a:ext cx="2011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Authors</a:t>
            </a:r>
            <a:endParaRPr lang="LID4096" sz="4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74D1A1-F6BC-16B8-7BB5-6EF136C2F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8587" y="1186329"/>
            <a:ext cx="2193567" cy="28830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E6960F-06EA-268A-C755-D652DA02012D}"/>
              </a:ext>
            </a:extLst>
          </p:cNvPr>
          <p:cNvSpPr txBox="1"/>
          <p:nvPr/>
        </p:nvSpPr>
        <p:spPr>
          <a:xfrm>
            <a:off x="8268587" y="4050058"/>
            <a:ext cx="2193567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Alexey Serdtse</a:t>
            </a:r>
            <a:endParaRPr lang="en-US" dirty="0"/>
          </a:p>
          <a:p>
            <a:pPr algn="ctr"/>
            <a:r>
              <a:rPr lang="en-US" i="1" dirty="0"/>
              <a:t>ETL Developer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sz="1400" dirty="0"/>
              <a:t>Naya Technologies </a:t>
            </a:r>
            <a:br>
              <a:rPr lang="en-US" sz="1400" dirty="0"/>
            </a:br>
            <a:r>
              <a:rPr lang="en-US" sz="1400" dirty="0"/>
              <a:t>(Nice Ltd.) </a:t>
            </a:r>
            <a:endParaRPr lang="LID4096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4D6315-2DEA-4B68-9221-944B25B73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368" y="1186329"/>
            <a:ext cx="2193565" cy="288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2B2C03-49B5-4B65-A171-13D9CCC03120}"/>
              </a:ext>
            </a:extLst>
          </p:cNvPr>
          <p:cNvSpPr txBox="1"/>
          <p:nvPr/>
        </p:nvSpPr>
        <p:spPr>
          <a:xfrm>
            <a:off x="4046366" y="4050058"/>
            <a:ext cx="2193567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Zvi</a:t>
            </a:r>
            <a:r>
              <a:rPr lang="en-US" sz="2400" b="1" dirty="0"/>
              <a:t> </a:t>
            </a:r>
            <a:r>
              <a:rPr lang="en-US" sz="2400" b="1" dirty="0" err="1"/>
              <a:t>Amosi</a:t>
            </a:r>
            <a:endParaRPr lang="en-US" dirty="0"/>
          </a:p>
          <a:p>
            <a:pPr algn="ctr"/>
            <a:r>
              <a:rPr lang="en-US" i="1" dirty="0"/>
              <a:t>BI Developer </a:t>
            </a:r>
            <a:br>
              <a:rPr lang="en-US" i="1" dirty="0"/>
            </a:br>
            <a:r>
              <a:rPr lang="en-US" i="1" dirty="0"/>
              <a:t>and Analyst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sz="1400" dirty="0"/>
              <a:t>Ayalon Insurance </a:t>
            </a:r>
            <a:br>
              <a:rPr lang="en-US" sz="1400" dirty="0"/>
            </a:br>
            <a:r>
              <a:rPr lang="en-US" sz="1400"/>
              <a:t>Company Ltd.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03168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C4D339-C445-FA7A-08D5-C4C66BCC22FB}"/>
              </a:ext>
            </a:extLst>
          </p:cNvPr>
          <p:cNvCxnSpPr>
            <a:cxnSpLocks/>
          </p:cNvCxnSpPr>
          <p:nvPr/>
        </p:nvCxnSpPr>
        <p:spPr>
          <a:xfrm>
            <a:off x="2249424" y="832104"/>
            <a:ext cx="0" cy="5193792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F2D16AD-90CA-950C-703D-4C17D5B13312}"/>
              </a:ext>
            </a:extLst>
          </p:cNvPr>
          <p:cNvSpPr txBox="1"/>
          <p:nvPr/>
        </p:nvSpPr>
        <p:spPr>
          <a:xfrm>
            <a:off x="237744" y="3075057"/>
            <a:ext cx="2011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Background</a:t>
            </a:r>
            <a:endParaRPr lang="LID4096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C6B92A-D141-4D45-A84E-163635191FBC}"/>
              </a:ext>
            </a:extLst>
          </p:cNvPr>
          <p:cNvSpPr txBox="1"/>
          <p:nvPr/>
        </p:nvSpPr>
        <p:spPr>
          <a:xfrm>
            <a:off x="2717800" y="832104"/>
            <a:ext cx="6096000" cy="337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large retail network is required to publish product prices within an hour of updates.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published data includes: prices, promotions, chain name, branch, date, and time.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At the end of each day, the data is deleted, and no historical record is kept.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Currently, at least two apps utilize this data.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No one tracks or displays historical changes over time.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368322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C7CCC7-900A-4E2A-90DD-5B6CA668D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624" y="594917"/>
            <a:ext cx="10040751" cy="566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30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28833-D49E-4878-928B-D860086D6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800100"/>
          </a:xfrm>
        </p:spPr>
        <p:txBody>
          <a:bodyPr/>
          <a:lstStyle/>
          <a:p>
            <a:r>
              <a:rPr lang="en-US" b="1" dirty="0"/>
              <a:t>Project Structure</a:t>
            </a:r>
            <a:endParaRPr lang="en-IL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A23BC4-F973-49B2-9409-3401F36F97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1257300"/>
            <a:ext cx="6500813" cy="5143500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i="1" dirty="0"/>
              <a:t>Configuration file </a:t>
            </a:r>
            <a:r>
              <a:rPr lang="en-US" sz="1400" dirty="0"/>
              <a:t>– Configuration files that hold connection params:  secrets/access keys, bootstrap servers, and other environment-specific configurations.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Connections</a:t>
            </a:r>
            <a:r>
              <a:rPr lang="en-US" sz="1400" dirty="0"/>
              <a:t> – Reusable functions and utilities for establishing connections to external services i.e. databases, buckets etc.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DAGS</a:t>
            </a:r>
            <a:r>
              <a:rPr lang="en-US" sz="1400" dirty="0"/>
              <a:t> - Definitions for orchestrating workflows.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Drivers</a:t>
            </a:r>
            <a:r>
              <a:rPr lang="en-US" sz="1400" dirty="0"/>
              <a:t> - Drivers required for interacting with external tools.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Pipeline</a:t>
            </a:r>
            <a:r>
              <a:rPr lang="en-US" sz="1400" dirty="0"/>
              <a:t> – The core pipeline logic for processing, transforming, and loading data.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Scrapper</a:t>
            </a:r>
            <a:r>
              <a:rPr lang="en-US" sz="1400" dirty="0"/>
              <a:t> - Script for web scraping and extracting data from external website.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Tests</a:t>
            </a:r>
            <a:r>
              <a:rPr lang="en-US" sz="1400" dirty="0"/>
              <a:t> – Testing validity and existence of components required to correct run of code.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Requirements</a:t>
            </a:r>
            <a:r>
              <a:rPr lang="en-US" sz="1400" dirty="0"/>
              <a:t> - Lists Python dependencies required for the project, which can be installed using “pip install –r “</a:t>
            </a:r>
            <a:endParaRPr lang="en-IL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14D8E1-3BFF-44FE-9D04-A164A28AA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4564" y="781050"/>
            <a:ext cx="3237648" cy="436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5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C4D339-C445-FA7A-08D5-C4C66BCC22FB}"/>
              </a:ext>
            </a:extLst>
          </p:cNvPr>
          <p:cNvCxnSpPr>
            <a:cxnSpLocks/>
          </p:cNvCxnSpPr>
          <p:nvPr/>
        </p:nvCxnSpPr>
        <p:spPr>
          <a:xfrm>
            <a:off x="1667932" y="832104"/>
            <a:ext cx="0" cy="5193792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F2D16AD-90CA-950C-703D-4C17D5B13312}"/>
              </a:ext>
            </a:extLst>
          </p:cNvPr>
          <p:cNvSpPr txBox="1"/>
          <p:nvPr/>
        </p:nvSpPr>
        <p:spPr>
          <a:xfrm>
            <a:off x="159560" y="832104"/>
            <a:ext cx="16079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List of DAGs</a:t>
            </a:r>
            <a:endParaRPr lang="LID4096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6C8AEB-6B47-43DA-AC3C-DFA064ED8862}"/>
              </a:ext>
            </a:extLst>
          </p:cNvPr>
          <p:cNvSpPr txBox="1"/>
          <p:nvPr/>
        </p:nvSpPr>
        <p:spPr>
          <a:xfrm>
            <a:off x="1767548" y="4800600"/>
            <a:ext cx="9814333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branch_info_scrapper</a:t>
            </a:r>
            <a:r>
              <a:rPr lang="en-US" dirty="0"/>
              <a:t>: runs daily in </a:t>
            </a:r>
            <a:r>
              <a:rPr lang="he-IL" dirty="0"/>
              <a:t>10</a:t>
            </a:r>
            <a:r>
              <a:rPr lang="en-US" dirty="0"/>
              <a:t> </a:t>
            </a:r>
            <a:r>
              <a:rPr lang="en-US" dirty="0" err="1"/>
              <a:t>p.m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Other producers / consumers are always-on, waiting for new data from scrapper.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7685DD-5BB0-432F-AC19-E2BCB47F2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281" y="832104"/>
            <a:ext cx="9324422" cy="390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29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C4D339-C445-FA7A-08D5-C4C66BCC22FB}"/>
              </a:ext>
            </a:extLst>
          </p:cNvPr>
          <p:cNvCxnSpPr>
            <a:cxnSpLocks/>
          </p:cNvCxnSpPr>
          <p:nvPr/>
        </p:nvCxnSpPr>
        <p:spPr>
          <a:xfrm>
            <a:off x="1667932" y="832104"/>
            <a:ext cx="0" cy="5193792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F2D16AD-90CA-950C-703D-4C17D5B13312}"/>
              </a:ext>
            </a:extLst>
          </p:cNvPr>
          <p:cNvSpPr txBox="1"/>
          <p:nvPr/>
        </p:nvSpPr>
        <p:spPr>
          <a:xfrm>
            <a:off x="159560" y="832104"/>
            <a:ext cx="16079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List of Buckets</a:t>
            </a:r>
            <a:endParaRPr lang="LID4096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41F2C4-2ECC-4D18-8E22-40407EB4E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088" y="635000"/>
            <a:ext cx="4217512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107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C4D339-C445-FA7A-08D5-C4C66BCC22FB}"/>
              </a:ext>
            </a:extLst>
          </p:cNvPr>
          <p:cNvCxnSpPr>
            <a:cxnSpLocks/>
          </p:cNvCxnSpPr>
          <p:nvPr/>
        </p:nvCxnSpPr>
        <p:spPr>
          <a:xfrm>
            <a:off x="1667932" y="832104"/>
            <a:ext cx="0" cy="5193792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F2D16AD-90CA-950C-703D-4C17D5B13312}"/>
              </a:ext>
            </a:extLst>
          </p:cNvPr>
          <p:cNvSpPr txBox="1"/>
          <p:nvPr/>
        </p:nvSpPr>
        <p:spPr>
          <a:xfrm>
            <a:off x="159560" y="832104"/>
            <a:ext cx="16079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Source </a:t>
            </a:r>
            <a:br>
              <a:rPr lang="en-US" sz="2800" dirty="0"/>
            </a:br>
            <a:r>
              <a:rPr lang="en-US" sz="2800" dirty="0"/>
              <a:t>Of </a:t>
            </a:r>
            <a:br>
              <a:rPr lang="en-US" sz="2800" dirty="0"/>
            </a:br>
            <a:r>
              <a:rPr lang="en-US" sz="2800" dirty="0"/>
              <a:t>Data</a:t>
            </a:r>
            <a:endParaRPr lang="LID4096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56DE90-AE31-4701-BB6C-9FB311A76FD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2101" y="832104"/>
            <a:ext cx="9410966" cy="44172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4F0CF3-47D7-46C6-833D-C08DE323AD2C}"/>
              </a:ext>
            </a:extLst>
          </p:cNvPr>
          <p:cNvSpPr txBox="1"/>
          <p:nvPr/>
        </p:nvSpPr>
        <p:spPr>
          <a:xfrm>
            <a:off x="2002101" y="5471637"/>
            <a:ext cx="5181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URL: https://url.publishedprices.co.il/file/d/</a:t>
            </a:r>
            <a:br>
              <a:rPr lang="en-US" dirty="0"/>
            </a:br>
            <a:r>
              <a:rPr lang="en-US" dirty="0"/>
              <a:t>Username: </a:t>
            </a:r>
            <a:r>
              <a:rPr lang="en-US" dirty="0" err="1"/>
              <a:t>yohananof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272433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C4D339-C445-FA7A-08D5-C4C66BCC22FB}"/>
              </a:ext>
            </a:extLst>
          </p:cNvPr>
          <p:cNvCxnSpPr>
            <a:cxnSpLocks/>
          </p:cNvCxnSpPr>
          <p:nvPr/>
        </p:nvCxnSpPr>
        <p:spPr>
          <a:xfrm>
            <a:off x="1667932" y="832104"/>
            <a:ext cx="0" cy="5193792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F2D16AD-90CA-950C-703D-4C17D5B13312}"/>
              </a:ext>
            </a:extLst>
          </p:cNvPr>
          <p:cNvSpPr txBox="1"/>
          <p:nvPr/>
        </p:nvSpPr>
        <p:spPr>
          <a:xfrm>
            <a:off x="159560" y="832104"/>
            <a:ext cx="16079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Source </a:t>
            </a:r>
            <a:br>
              <a:rPr lang="en-US" sz="2800" dirty="0"/>
            </a:br>
            <a:r>
              <a:rPr lang="en-US" sz="2800" dirty="0"/>
              <a:t>Of </a:t>
            </a:r>
            <a:br>
              <a:rPr lang="en-US" sz="2800" dirty="0"/>
            </a:br>
            <a:r>
              <a:rPr lang="en-US" sz="2800" dirty="0"/>
              <a:t>Data</a:t>
            </a:r>
            <a:endParaRPr lang="LID4096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4F0CF3-47D7-46C6-833D-C08DE323AD2C}"/>
              </a:ext>
            </a:extLst>
          </p:cNvPr>
          <p:cNvSpPr txBox="1"/>
          <p:nvPr/>
        </p:nvSpPr>
        <p:spPr>
          <a:xfrm>
            <a:off x="2044477" y="6155266"/>
            <a:ext cx="3018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XML File inside every zip file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507739-558C-4B8B-9AC1-607D5D27D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610" y="625803"/>
            <a:ext cx="4615722" cy="540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118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bffdde29-4ad8-4f04-b450-53bc36c38a6e}" enabled="1" method="Privileged" siteId="{7123dabd-0e87-4da9-9cb9-b7ec82011aa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1259</TotalTime>
  <Words>596</Words>
  <Application>Microsoft Office PowerPoint</Application>
  <PresentationFormat>Widescreen</PresentationFormat>
  <Paragraphs>66</Paragraphs>
  <Slides>14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Consolas</vt:lpstr>
      <vt:lpstr>Office Theme</vt:lpstr>
      <vt:lpstr>Final Project by: Zvi Amosi and Alexey Serdtse  </vt:lpstr>
      <vt:lpstr>PowerPoint Presentation</vt:lpstr>
      <vt:lpstr>PowerPoint Presentation</vt:lpstr>
      <vt:lpstr>PowerPoint Presentation</vt:lpstr>
      <vt:lpstr>Project Structure</vt:lpstr>
      <vt:lpstr>PowerPoint Presentation</vt:lpstr>
      <vt:lpstr>PowerPoint Presentation</vt:lpstr>
      <vt:lpstr>PowerPoint Presentation</vt:lpstr>
      <vt:lpstr>PowerPoint Presentation</vt:lpstr>
      <vt:lpstr>Import Data To Archive Buckets</vt:lpstr>
      <vt:lpstr>Pipeline – 1:  Prepare data for ML</vt:lpstr>
      <vt:lpstr>Pipeline – 4:  Zip all files older than 7 days</vt:lpstr>
      <vt:lpstr>Github Repository</vt:lpstr>
      <vt:lpstr>PowerPoint Presentation</vt:lpstr>
    </vt:vector>
  </TitlesOfParts>
  <Company>NICE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by: Zvi Amossy and Alexey Serdtse  </dc:title>
  <dc:creator>Alexey Serdtse</dc:creator>
  <cp:lastModifiedBy>Alexey Serdtse</cp:lastModifiedBy>
  <cp:revision>58</cp:revision>
  <dcterms:created xsi:type="dcterms:W3CDTF">2024-11-28T03:40:07Z</dcterms:created>
  <dcterms:modified xsi:type="dcterms:W3CDTF">2024-12-12T14:20:33Z</dcterms:modified>
</cp:coreProperties>
</file>